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4" r:id="rId2"/>
    <p:sldId id="256" r:id="rId3"/>
    <p:sldId id="280" r:id="rId4"/>
    <p:sldId id="275" r:id="rId5"/>
    <p:sldId id="281" r:id="rId6"/>
    <p:sldId id="276" r:id="rId7"/>
    <p:sldId id="282" r:id="rId8"/>
    <p:sldId id="273" r:id="rId9"/>
    <p:sldId id="272" r:id="rId10"/>
    <p:sldId id="274" r:id="rId11"/>
    <p:sldId id="271" r:id="rId12"/>
    <p:sldId id="277" r:id="rId13"/>
    <p:sldId id="259" r:id="rId14"/>
    <p:sldId id="260" r:id="rId15"/>
    <p:sldId id="261" r:id="rId16"/>
    <p:sldId id="278" r:id="rId17"/>
    <p:sldId id="279" r:id="rId18"/>
    <p:sldId id="263" r:id="rId19"/>
    <p:sldId id="265" r:id="rId20"/>
    <p:sldId id="264" r:id="rId21"/>
    <p:sldId id="285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ms/mm1A5LeE3I5sqKM6P8w==" hashData="c1wzd1vW4bwr5wDx+6rJBbMu8KY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" y="5657671"/>
            <a:ext cx="8991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Dr. </a:t>
            </a:r>
            <a:r>
              <a:rPr lang="en-US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Amirhesam</a:t>
            </a:r>
            <a:r>
              <a:rPr lang="en-US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</a:t>
            </a:r>
            <a:r>
              <a:rPr lang="en-US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Alirezaei</a:t>
            </a:r>
            <a:endParaRPr lang="en-US" b="1" i="1" dirty="0" smtClean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Assistant professor of Nephrology</a:t>
            </a:r>
            <a:endParaRPr lang="en-US" b="1" i="1" dirty="0">
              <a:solidFill>
                <a:srgbClr val="0070C0"/>
              </a:solidFill>
              <a:latin typeface="Calibri" panose="020F0502020204030204" pitchFamily="34" charset="0"/>
            </a:endParaRPr>
          </a:p>
          <a:p>
            <a:r>
              <a:rPr lang="en-US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SBMU – </a:t>
            </a:r>
            <a:r>
              <a:rPr lang="en-US" b="1" i="1" dirty="0" err="1" smtClean="0">
                <a:solidFill>
                  <a:srgbClr val="0070C0"/>
                </a:solidFill>
                <a:latin typeface="Calibri" panose="020F0502020204030204" pitchFamily="34" charset="0"/>
              </a:rPr>
              <a:t>Modarres</a:t>
            </a:r>
            <a:r>
              <a:rPr lang="en-US" b="1" i="1" dirty="0" smtClean="0">
                <a:solidFill>
                  <a:srgbClr val="0070C0"/>
                </a:solidFill>
                <a:latin typeface="Calibri" panose="020F0502020204030204" pitchFamily="34" charset="0"/>
              </a:rPr>
              <a:t> Hospital</a:t>
            </a:r>
          </a:p>
        </p:txBody>
      </p:sp>
      <p:pic>
        <p:nvPicPr>
          <p:cNvPr id="5" name="Picture 2" descr="C:\Users\Phoenix\Desktop\323536_TvwuhHxQ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52400"/>
            <a:ext cx="6047681" cy="199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990601" y="2286000"/>
            <a:ext cx="7010399" cy="26468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CRRT</a:t>
            </a:r>
            <a:endParaRPr lang="en-US" sz="166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390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04749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169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04800" y="228600"/>
            <a:ext cx="8458200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Calibri" panose="020F0502020204030204" pitchFamily="34" charset="0"/>
              </a:rPr>
              <a:t>Types of CRRT </a:t>
            </a:r>
            <a:r>
              <a:rPr lang="en-US" sz="36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Therapy</a:t>
            </a:r>
          </a:p>
          <a:p>
            <a:endParaRPr lang="en-US" sz="2800" b="1" dirty="0" smtClean="0">
              <a:solidFill>
                <a:srgbClr val="FF0000"/>
              </a:solidFill>
              <a:latin typeface="Calibri" panose="020F0502020204030204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Calibri" panose="020F0502020204030204" pitchFamily="34" charset="0"/>
              </a:rPr>
              <a:t>Slow Continuous Ultrafiltration (SCUF)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alibri" panose="020F0502020204030204" pitchFamily="34" charset="0"/>
              </a:rPr>
              <a:t>Continuous </a:t>
            </a:r>
            <a:r>
              <a:rPr lang="en-US" sz="2400" b="1" dirty="0" err="1">
                <a:latin typeface="Calibri" panose="020F0502020204030204" pitchFamily="34" charset="0"/>
              </a:rPr>
              <a:t>VenoVenous</a:t>
            </a:r>
            <a:r>
              <a:rPr lang="en-US" sz="2400" b="1" dirty="0">
                <a:latin typeface="Calibri" panose="020F0502020204030204" pitchFamily="34" charset="0"/>
              </a:rPr>
              <a:t> Hemofiltration (CVVH)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alibri" panose="020F0502020204030204" pitchFamily="34" charset="0"/>
              </a:rPr>
              <a:t>Continuous </a:t>
            </a:r>
            <a:r>
              <a:rPr lang="en-US" sz="2400" b="1" dirty="0" err="1">
                <a:latin typeface="Calibri" panose="020F0502020204030204" pitchFamily="34" charset="0"/>
              </a:rPr>
              <a:t>VenoVenous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HemoDialysis</a:t>
            </a:r>
            <a:r>
              <a:rPr lang="en-US" sz="2400" b="1" dirty="0">
                <a:latin typeface="Calibri" panose="020F0502020204030204" pitchFamily="34" charset="0"/>
              </a:rPr>
              <a:t> (CVVHD)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 smtClean="0">
                <a:latin typeface="Calibri" panose="020F0502020204030204" pitchFamily="34" charset="0"/>
              </a:rPr>
              <a:t>Continuous </a:t>
            </a:r>
            <a:r>
              <a:rPr lang="en-US" sz="2400" b="1" dirty="0" err="1">
                <a:latin typeface="Calibri" panose="020F0502020204030204" pitchFamily="34" charset="0"/>
              </a:rPr>
              <a:t>VenoVenous</a:t>
            </a:r>
            <a:r>
              <a:rPr lang="en-US" sz="2400" b="1" dirty="0">
                <a:latin typeface="Calibri" panose="020F0502020204030204" pitchFamily="34" charset="0"/>
              </a:rPr>
              <a:t> </a:t>
            </a:r>
            <a:r>
              <a:rPr lang="en-US" sz="2400" b="1" dirty="0" err="1">
                <a:latin typeface="Calibri" panose="020F0502020204030204" pitchFamily="34" charset="0"/>
              </a:rPr>
              <a:t>HemoDiaFiltration</a:t>
            </a:r>
            <a:r>
              <a:rPr lang="en-US" sz="2400" b="1" dirty="0">
                <a:latin typeface="Calibri" panose="020F0502020204030204" pitchFamily="34" charset="0"/>
              </a:rPr>
              <a:t> (CVVHDF</a:t>
            </a:r>
            <a:r>
              <a:rPr lang="en-US" sz="2000" dirty="0">
                <a:latin typeface="Calibri" panose="020F0502020204030204" pitchFamily="34" charset="0"/>
              </a:rPr>
              <a:t>)</a:t>
            </a: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  <a:p>
            <a:endParaRPr lang="en-US" sz="2000" dirty="0">
              <a:latin typeface="Calibri" panose="020F0502020204030204" pitchFamily="34" charset="0"/>
            </a:endParaRPr>
          </a:p>
          <a:p>
            <a:endParaRPr lang="en-US" sz="2000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9418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708" y="43980"/>
            <a:ext cx="881149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Continuous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Veno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-venous Hemofiltration (CVVH)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47700"/>
            <a:ext cx="864589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142370"/>
              </p:ext>
            </p:extLst>
          </p:nvPr>
        </p:nvGraphicFramePr>
        <p:xfrm>
          <a:off x="5334000" y="6019800"/>
          <a:ext cx="3540495" cy="3708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4049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7973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474552"/>
            <a:ext cx="6748847" cy="5011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07423" y="5686455"/>
            <a:ext cx="7772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Continuous </a:t>
            </a:r>
            <a:r>
              <a:rPr lang="en-US" sz="2000" b="1" dirty="0" err="1">
                <a:latin typeface="Calibri" panose="020F0502020204030204" pitchFamily="34" charset="0"/>
              </a:rPr>
              <a:t>Veno</a:t>
            </a:r>
            <a:r>
              <a:rPr lang="en-US" sz="2000" b="1" dirty="0">
                <a:latin typeface="Calibri" panose="020F0502020204030204" pitchFamily="34" charset="0"/>
              </a:rPr>
              <a:t>-Venous Hemofiltration in pre-dilution (Pre-CVVH)</a:t>
            </a:r>
          </a:p>
        </p:txBody>
      </p:sp>
    </p:spTree>
    <p:extLst>
      <p:ext uri="{BB962C8B-B14F-4D97-AF65-F5344CB8AC3E}">
        <p14:creationId xmlns:p14="http://schemas.microsoft.com/office/powerpoint/2010/main" val="2281429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9091" y="354146"/>
            <a:ext cx="7010400" cy="5206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29046" y="5837183"/>
            <a:ext cx="84582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Continuous </a:t>
            </a:r>
            <a:r>
              <a:rPr lang="en-US" sz="2000" b="1" dirty="0" err="1">
                <a:latin typeface="Calibri" panose="020F0502020204030204" pitchFamily="34" charset="0"/>
              </a:rPr>
              <a:t>Veno</a:t>
            </a:r>
            <a:r>
              <a:rPr lang="en-US" sz="2000" b="1" dirty="0">
                <a:latin typeface="Calibri" panose="020F0502020204030204" pitchFamily="34" charset="0"/>
              </a:rPr>
              <a:t>-Venous Hemofiltration in post-dilution (Post-CVVH)</a:t>
            </a:r>
          </a:p>
        </p:txBody>
      </p:sp>
    </p:spTree>
    <p:extLst>
      <p:ext uri="{BB962C8B-B14F-4D97-AF65-F5344CB8AC3E}">
        <p14:creationId xmlns:p14="http://schemas.microsoft.com/office/powerpoint/2010/main" val="8889443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411" y="152400"/>
            <a:ext cx="7080039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6254" y="5594866"/>
            <a:ext cx="87491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Continuous </a:t>
            </a:r>
            <a:r>
              <a:rPr lang="en-US" sz="2000" b="1" dirty="0" err="1">
                <a:latin typeface="Calibri" panose="020F0502020204030204" pitchFamily="34" charset="0"/>
              </a:rPr>
              <a:t>Veno</a:t>
            </a:r>
            <a:r>
              <a:rPr lang="en-US" sz="2000" b="1" dirty="0">
                <a:latin typeface="Calibri" panose="020F0502020204030204" pitchFamily="34" charset="0"/>
              </a:rPr>
              <a:t>-Venous Hemofiltration in pre-and </a:t>
            </a:r>
            <a:r>
              <a:rPr lang="en-US" sz="2000" b="1" dirty="0" err="1">
                <a:latin typeface="Calibri" panose="020F0502020204030204" pitchFamily="34" charset="0"/>
              </a:rPr>
              <a:t>postdilution</a:t>
            </a:r>
            <a:r>
              <a:rPr lang="en-US" sz="2000" b="1" dirty="0">
                <a:latin typeface="Calibri" panose="020F0502020204030204" pitchFamily="34" charset="0"/>
              </a:rPr>
              <a:t> (Pre-Post CVVH)</a:t>
            </a:r>
          </a:p>
        </p:txBody>
      </p:sp>
    </p:spTree>
    <p:extLst>
      <p:ext uri="{BB962C8B-B14F-4D97-AF65-F5344CB8AC3E}">
        <p14:creationId xmlns:p14="http://schemas.microsoft.com/office/powerpoint/2010/main" val="2075965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24691" y="23156"/>
            <a:ext cx="89846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Continuous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Veno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-venous Hemodialysis (CVVHD)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623366"/>
            <a:ext cx="6976744" cy="60242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6785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782" y="30126"/>
            <a:ext cx="889461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Continuous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Veno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-venous </a:t>
            </a:r>
            <a:r>
              <a:rPr lang="en-US" sz="2400" b="1" dirty="0" err="1">
                <a:solidFill>
                  <a:srgbClr val="FF0000"/>
                </a:solidFill>
                <a:latin typeface="Calibri" panose="020F0502020204030204" pitchFamily="34" charset="0"/>
              </a:rPr>
              <a:t>Hemodiafiltration</a:t>
            </a:r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 (CVVHDF)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530620"/>
            <a:ext cx="7630149" cy="6174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16652114"/>
              </p:ext>
            </p:extLst>
          </p:nvPr>
        </p:nvGraphicFramePr>
        <p:xfrm>
          <a:off x="852055" y="6334760"/>
          <a:ext cx="2272145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72145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64847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4236" y="228600"/>
            <a:ext cx="6890273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4073" y="5332328"/>
            <a:ext cx="86106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Continuous </a:t>
            </a:r>
            <a:r>
              <a:rPr lang="en-US" sz="2000" b="1" dirty="0" err="1">
                <a:latin typeface="Calibri" panose="020F0502020204030204" pitchFamily="34" charset="0"/>
              </a:rPr>
              <a:t>Veno</a:t>
            </a:r>
            <a:r>
              <a:rPr lang="en-US" sz="2000" b="1" dirty="0">
                <a:latin typeface="Calibri" panose="020F0502020204030204" pitchFamily="34" charset="0"/>
              </a:rPr>
              <a:t>-Venous </a:t>
            </a:r>
            <a:r>
              <a:rPr lang="en-US" sz="2000" b="1" dirty="0" err="1">
                <a:latin typeface="Calibri" panose="020F0502020204030204" pitchFamily="34" charset="0"/>
              </a:rPr>
              <a:t>Hemodiafiltration</a:t>
            </a:r>
            <a:r>
              <a:rPr lang="en-US" sz="2000" b="1" dirty="0">
                <a:latin typeface="Calibri" panose="020F0502020204030204" pitchFamily="34" charset="0"/>
              </a:rPr>
              <a:t> in </a:t>
            </a:r>
            <a:r>
              <a:rPr lang="en-US" sz="2000" b="1" dirty="0" err="1">
                <a:latin typeface="Calibri" panose="020F0502020204030204" pitchFamily="34" charset="0"/>
              </a:rPr>
              <a:t>predilution</a:t>
            </a:r>
            <a:r>
              <a:rPr lang="en-US" sz="2000" b="1" dirty="0">
                <a:latin typeface="Calibri" panose="020F0502020204030204" pitchFamily="34" charset="0"/>
              </a:rPr>
              <a:t> (Pre-CVVHDF)</a:t>
            </a:r>
          </a:p>
        </p:txBody>
      </p:sp>
    </p:spTree>
    <p:extLst>
      <p:ext uri="{BB962C8B-B14F-4D97-AF65-F5344CB8AC3E}">
        <p14:creationId xmlns:p14="http://schemas.microsoft.com/office/powerpoint/2010/main" val="1639055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2400" y="152400"/>
            <a:ext cx="8763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Calibri" panose="020F0502020204030204" pitchFamily="34" charset="0"/>
              </a:rPr>
              <a:t>Slow Continuous Ultrafiltration (SCUF)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990600"/>
            <a:ext cx="5268624" cy="5640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3715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990600"/>
            <a:ext cx="8628224" cy="524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152400"/>
            <a:ext cx="8534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Urinary excretion of solutes :</a:t>
            </a:r>
            <a:endParaRPr lang="en-US" sz="24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1494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0164"/>
            <a:ext cx="7218381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04800" y="5562600"/>
            <a:ext cx="85344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latin typeface="Calibri" panose="020F0502020204030204" pitchFamily="34" charset="0"/>
              </a:rPr>
              <a:t>Continuous </a:t>
            </a:r>
            <a:r>
              <a:rPr lang="en-US" sz="2000" b="1" dirty="0" err="1">
                <a:latin typeface="Calibri" panose="020F0502020204030204" pitchFamily="34" charset="0"/>
              </a:rPr>
              <a:t>Veno</a:t>
            </a:r>
            <a:r>
              <a:rPr lang="en-US" sz="2000" b="1" dirty="0">
                <a:latin typeface="Calibri" panose="020F0502020204030204" pitchFamily="34" charset="0"/>
              </a:rPr>
              <a:t>-Venous </a:t>
            </a:r>
            <a:r>
              <a:rPr lang="en-US" sz="2000" b="1" dirty="0" err="1">
                <a:latin typeface="Calibri" panose="020F0502020204030204" pitchFamily="34" charset="0"/>
              </a:rPr>
              <a:t>Hemodiafiltration</a:t>
            </a:r>
            <a:r>
              <a:rPr lang="en-US" sz="2000" b="1" dirty="0">
                <a:latin typeface="Calibri" panose="020F0502020204030204" pitchFamily="34" charset="0"/>
              </a:rPr>
              <a:t> in </a:t>
            </a:r>
            <a:r>
              <a:rPr lang="en-US" sz="2000" b="1" dirty="0" err="1">
                <a:latin typeface="Calibri" panose="020F0502020204030204" pitchFamily="34" charset="0"/>
              </a:rPr>
              <a:t>postdilution</a:t>
            </a:r>
            <a:r>
              <a:rPr lang="en-US" sz="2000" b="1" dirty="0">
                <a:latin typeface="Calibri" panose="020F0502020204030204" pitchFamily="34" charset="0"/>
              </a:rPr>
              <a:t> (Post-CVVHDF)</a:t>
            </a:r>
          </a:p>
        </p:txBody>
      </p:sp>
    </p:spTree>
    <p:extLst>
      <p:ext uri="{BB962C8B-B14F-4D97-AF65-F5344CB8AC3E}">
        <p14:creationId xmlns:p14="http://schemas.microsoft.com/office/powerpoint/2010/main" val="1159690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wall paper\New folder\noname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927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600200" y="1905000"/>
            <a:ext cx="562365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9600" dirty="0">
                <a:solidFill>
                  <a:schemeClr val="bg1"/>
                </a:solidFill>
                <a:cs typeface="2  Homa" pitchFamily="2" charset="-78"/>
              </a:rPr>
              <a:t>خسته نباشید</a:t>
            </a:r>
          </a:p>
        </p:txBody>
      </p:sp>
    </p:spTree>
    <p:extLst>
      <p:ext uri="{BB962C8B-B14F-4D97-AF65-F5344CB8AC3E}">
        <p14:creationId xmlns:p14="http://schemas.microsoft.com/office/powerpoint/2010/main" val="3348200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452" y="344627"/>
            <a:ext cx="8079421" cy="60561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290946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1356" y="152400"/>
            <a:ext cx="8839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Diffusion 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76" y="1905000"/>
            <a:ext cx="8635756" cy="23840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56" y="1371600"/>
            <a:ext cx="8686800" cy="4169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38" y="1088800"/>
            <a:ext cx="8643281" cy="4735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756482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08697"/>
            <a:ext cx="8805334" cy="55725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996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0851" y="762000"/>
            <a:ext cx="2514600" cy="3406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2302" y="100235"/>
            <a:ext cx="533789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Calibri" panose="020F0502020204030204" pitchFamily="34" charset="0"/>
              </a:rPr>
              <a:t>Convection / Ultrafiltration :</a:t>
            </a:r>
            <a:endParaRPr lang="en-US" sz="2800" b="1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151" y="616528"/>
            <a:ext cx="4571999" cy="5812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7987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79764"/>
            <a:ext cx="8859734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5" y="-86334"/>
            <a:ext cx="9020101" cy="71729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987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246909"/>
            <a:ext cx="8589819" cy="37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9702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28600"/>
            <a:ext cx="8077200" cy="605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2240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111</TotalTime>
  <Words>120</Words>
  <Application>Microsoft Office PowerPoint</Application>
  <PresentationFormat>On-screen Show (4:3)</PresentationFormat>
  <Paragraphs>26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Slipstream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Phoenix</dc:creator>
  <cp:lastModifiedBy>MRT</cp:lastModifiedBy>
  <cp:revision>15</cp:revision>
  <dcterms:created xsi:type="dcterms:W3CDTF">2006-08-16T00:00:00Z</dcterms:created>
  <dcterms:modified xsi:type="dcterms:W3CDTF">2016-12-31T16:01:03Z</dcterms:modified>
</cp:coreProperties>
</file>